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itter" charset="1" panose="02000000000000000000"/>
      <p:regular r:id="rId10"/>
    </p:embeddedFont>
    <p:embeddedFont>
      <p:font typeface="Bitter Bold" charset="1" panose="02000000000000000000"/>
      <p:regular r:id="rId11"/>
    </p:embeddedFont>
    <p:embeddedFont>
      <p:font typeface="Bitter Italics" charset="1" panose="02000000000000000000"/>
      <p:regular r:id="rId12"/>
    </p:embeddedFont>
    <p:embeddedFont>
      <p:font typeface="Arial" charset="1" panose="020B0502020202020204"/>
      <p:regular r:id="rId13"/>
    </p:embeddedFont>
    <p:embeddedFont>
      <p:font typeface="Arial Bold" charset="1" panose="020B0802020202020204"/>
      <p:regular r:id="rId14"/>
    </p:embeddedFont>
    <p:embeddedFont>
      <p:font typeface="Arial Italics" charset="1" panose="020B0502020202090204"/>
      <p:regular r:id="rId15"/>
    </p:embeddedFont>
    <p:embeddedFont>
      <p:font typeface="Arial Bold Italics" charset="1" panose="020B0802020202090204"/>
      <p:regular r:id="rId16"/>
    </p:embeddedFont>
    <p:embeddedFont>
      <p:font typeface="Carollo Playscript" charset="1" panose="00000000000000000000"/>
      <p:regular r:id="rId17"/>
    </p:embeddedFont>
    <p:embeddedFont>
      <p:font typeface="Carollo Playscript Bold" charset="1" panose="00000000000000000000"/>
      <p:regular r:id="rId18"/>
    </p:embeddedFont>
    <p:embeddedFont>
      <p:font typeface="Carollo Playscript Italics" charset="1" panose="00000000000000000000"/>
      <p:regular r:id="rId19"/>
    </p:embeddedFont>
    <p:embeddedFont>
      <p:font typeface="Carollo Playscript Bold Italics" charset="1" panose="00000000000000000000"/>
      <p:regular r:id="rId20"/>
    </p:embeddedFont>
    <p:embeddedFont>
      <p:font typeface="Carollo Playscript Light" charset="1" panose="00000000000000000000"/>
      <p:regular r:id="rId21"/>
    </p:embeddedFont>
    <p:embeddedFont>
      <p:font typeface="Carollo Playscript Light Italics" charset="1" panose="00000000000000000000"/>
      <p:regular r:id="rId22"/>
    </p:embeddedFont>
    <p:embeddedFont>
      <p:font typeface="Carollo Playscript Heavy" charset="1" panose="00000000000000000000"/>
      <p:regular r:id="rId23"/>
    </p:embeddedFont>
    <p:embeddedFont>
      <p:font typeface="Carollo Playscript Heavy Italics" charset="1" panose="00000000000000000000"/>
      <p:regular r:id="rId24"/>
    </p:embeddedFont>
    <p:embeddedFont>
      <p:font typeface="Helvetica World" charset="1" panose="020B0500040000020004"/>
      <p:regular r:id="rId25"/>
    </p:embeddedFont>
    <p:embeddedFont>
      <p:font typeface="Helvetica World Bold" charset="1" panose="020B0800040000020004"/>
      <p:regular r:id="rId26"/>
    </p:embeddedFont>
    <p:embeddedFont>
      <p:font typeface="Helvetica World Italics" charset="1" panose="020B0500040000090004"/>
      <p:regular r:id="rId27"/>
    </p:embeddedFont>
    <p:embeddedFont>
      <p:font typeface="Helvetica World Bold Italics" charset="1" panose="020B0800040000090004"/>
      <p:regular r:id="rId28"/>
    </p:embeddedFont>
    <p:embeddedFont>
      <p:font typeface="Halant" charset="1" panose="00000500000000000000"/>
      <p:regular r:id="rId29"/>
    </p:embeddedFont>
    <p:embeddedFont>
      <p:font typeface="Halant Bold" charset="1" panose="00000800000000000000"/>
      <p:regular r:id="rId30"/>
    </p:embeddedFont>
    <p:embeddedFont>
      <p:font typeface="Halant Light" charset="1" panose="00000400000000000000"/>
      <p:regular r:id="rId31"/>
    </p:embeddedFont>
    <p:embeddedFont>
      <p:font typeface="Halant Medium" charset="1" panose="00000600000000000000"/>
      <p:regular r:id="rId32"/>
    </p:embeddedFont>
    <p:embeddedFont>
      <p:font typeface="Halant Semi-Bold" charset="1" panose="00000700000000000000"/>
      <p:regular r:id="rId33"/>
    </p:embeddedFont>
    <p:embeddedFont>
      <p:font typeface="HK Grotesk" charset="1" panose="00000500000000000000"/>
      <p:regular r:id="rId34"/>
    </p:embeddedFont>
    <p:embeddedFont>
      <p:font typeface="HK Grotesk Bold" charset="1" panose="00000800000000000000"/>
      <p:regular r:id="rId35"/>
    </p:embeddedFont>
    <p:embeddedFont>
      <p:font typeface="HK Grotesk Italics" charset="1" panose="00000500000000000000"/>
      <p:regular r:id="rId36"/>
    </p:embeddedFont>
    <p:embeddedFont>
      <p:font typeface="HK Grotesk Bold Italics" charset="1" panose="00000800000000000000"/>
      <p:regular r:id="rId37"/>
    </p:embeddedFont>
    <p:embeddedFont>
      <p:font typeface="HK Grotesk Light" charset="1" panose="00000400000000000000"/>
      <p:regular r:id="rId38"/>
    </p:embeddedFont>
    <p:embeddedFont>
      <p:font typeface="HK Grotesk Light Italics" charset="1" panose="00000400000000000000"/>
      <p:regular r:id="rId39"/>
    </p:embeddedFont>
    <p:embeddedFont>
      <p:font typeface="HK Grotesk Medium" charset="1" panose="00000600000000000000"/>
      <p:regular r:id="rId40"/>
    </p:embeddedFont>
    <p:embeddedFont>
      <p:font typeface="HK Grotesk Medium Italics" charset="1" panose="00000600000000000000"/>
      <p:regular r:id="rId41"/>
    </p:embeddedFont>
    <p:embeddedFont>
      <p:font typeface="HK Grotesk Semi-Bold" charset="1" panose="00000700000000000000"/>
      <p:regular r:id="rId42"/>
    </p:embeddedFont>
    <p:embeddedFont>
      <p:font typeface="HK Grotesk Semi-Bold Italics" charset="1" panose="00000700000000000000"/>
      <p:regular r:id="rId43"/>
    </p:embeddedFont>
    <p:embeddedFont>
      <p:font typeface="Assistant" charset="1" panose="00000500000000000000"/>
      <p:regular r:id="rId44"/>
    </p:embeddedFont>
    <p:embeddedFont>
      <p:font typeface="Assistant Bold" charset="1" panose="00000800000000000000"/>
      <p:regular r:id="rId45"/>
    </p:embeddedFont>
    <p:embeddedFont>
      <p:font typeface="Assistant Extra-Light" charset="1" panose="00000300000000000000"/>
      <p:regular r:id="rId46"/>
    </p:embeddedFont>
    <p:embeddedFont>
      <p:font typeface="Assistant Light" charset="1" panose="00000400000000000000"/>
      <p:regular r:id="rId47"/>
    </p:embeddedFont>
    <p:embeddedFont>
      <p:font typeface="Assistant Semi-Bold" charset="1" panose="00000700000000000000"/>
      <p:regular r:id="rId48"/>
    </p:embeddedFont>
    <p:embeddedFont>
      <p:font typeface="Assistant Ultra-Bold" charset="1" panose="000009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72863"/>
            <a:ext cx="10724012" cy="4564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84"/>
              </a:lnSpc>
            </a:pPr>
            <a:r>
              <a:rPr lang="en-US" sz="10410">
                <a:solidFill>
                  <a:srgbClr val="000000"/>
                </a:solidFill>
                <a:latin typeface="HK Grotesk Bold"/>
              </a:rPr>
              <a:t>T-20 World Cup 2022 Data 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819900" cy="10287000"/>
            <a:chOff x="0" y="0"/>
            <a:chExt cx="90932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830" t="0" r="5830" b="0"/>
            <a:stretch>
              <a:fillRect/>
            </a:stretch>
          </p:blipFill>
          <p:spPr>
            <a:xfrm flipH="false" flipV="false">
              <a:off x="0" y="0"/>
              <a:ext cx="9093200" cy="6858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24860" r="0" b="24860"/>
            <a:stretch>
              <a:fillRect/>
            </a:stretch>
          </p:blipFill>
          <p:spPr>
            <a:xfrm flipH="false" flipV="false">
              <a:off x="0" y="6858000"/>
              <a:ext cx="9093200" cy="6858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7804678" y="1038225"/>
            <a:ext cx="7513117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Conclusion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678227" y="3118143"/>
            <a:ext cx="3883010" cy="2849907"/>
            <a:chOff x="0" y="0"/>
            <a:chExt cx="5177346" cy="379987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147006"/>
              <a:ext cx="5177346" cy="1652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This project presents a thrilling opportunity to analyze real-world T-20 cricket data.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5177346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18487" y="4753912"/>
            <a:ext cx="3883010" cy="2428275"/>
            <a:chOff x="0" y="0"/>
            <a:chExt cx="5177346" cy="32377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147006"/>
              <a:ext cx="5177346" cy="1090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Develop strong analytical skills, hone data analysis techniques.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0"/>
              <a:ext cx="5177346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678227" y="6408393"/>
            <a:ext cx="3883010" cy="2849907"/>
            <a:chOff x="0" y="0"/>
            <a:chExt cx="5177346" cy="379987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147006"/>
              <a:ext cx="5177346" cy="1652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FFFFFF"/>
                  </a:solidFill>
                  <a:latin typeface="Assistant"/>
                </a:rPr>
                <a:t>Provide a comprehensive understanding of the T-20 World Cup 2022.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0"/>
              <a:ext cx="5177346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641325"/>
            <a:ext cx="8934485" cy="7616975"/>
            <a:chOff x="0" y="0"/>
            <a:chExt cx="11912647" cy="1015596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138039"/>
              <a:ext cx="11912647" cy="631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"/>
                </a:rPr>
                <a:t>Welcome to the T-20 World Cup 2022 Data Science project.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2514541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 u="none">
                  <a:solidFill>
                    <a:srgbClr val="FFFFFF">
                      <a:alpha val="60000"/>
                    </a:srgbClr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227172"/>
              <a:ext cx="7538418" cy="928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56"/>
                </a:lnSpc>
                <a:spcBef>
                  <a:spcPct val="0"/>
                </a:spcBef>
              </a:pPr>
              <a:r>
                <a:rPr lang="en-US" sz="2040" spc="-20">
                  <a:solidFill>
                    <a:srgbClr val="FFFFFF"/>
                  </a:solidFill>
                  <a:latin typeface="Assistant"/>
                </a:rPr>
                <a:t>Comprehensive data analysis, drawing meaningful insights from T-20 cricket.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99663">
            <a:off x="4111359" y="-3364814"/>
            <a:ext cx="9366851" cy="8957051"/>
          </a:xfrm>
          <a:custGeom>
            <a:avLst/>
            <a:gdLst/>
            <a:ahLst/>
            <a:cxnLst/>
            <a:rect r="r" b="b" t="t" l="l"/>
            <a:pathLst>
              <a:path h="8957051" w="9366851">
                <a:moveTo>
                  <a:pt x="0" y="0"/>
                </a:moveTo>
                <a:lnTo>
                  <a:pt x="9366851" y="0"/>
                </a:lnTo>
                <a:lnTo>
                  <a:pt x="9366851" y="8957051"/>
                </a:lnTo>
                <a:lnTo>
                  <a:pt x="0" y="895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14635296" y="277907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8" y="0"/>
                </a:lnTo>
                <a:lnTo>
                  <a:pt x="2207918" y="2092003"/>
                </a:lnTo>
                <a:lnTo>
                  <a:pt x="0" y="209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4911">
            <a:off x="16125490" y="7311630"/>
            <a:ext cx="5163362" cy="4892285"/>
          </a:xfrm>
          <a:custGeom>
            <a:avLst/>
            <a:gdLst/>
            <a:ahLst/>
            <a:cxnLst/>
            <a:rect r="r" b="b" t="t" l="l"/>
            <a:pathLst>
              <a:path h="4892285" w="5163362">
                <a:moveTo>
                  <a:pt x="0" y="0"/>
                </a:moveTo>
                <a:lnTo>
                  <a:pt x="5163361" y="0"/>
                </a:lnTo>
                <a:lnTo>
                  <a:pt x="5163361" y="4892285"/>
                </a:lnTo>
                <a:lnTo>
                  <a:pt x="0" y="4892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066997"/>
            <a:ext cx="9250035" cy="227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64"/>
              </a:lnSpc>
            </a:pPr>
            <a:r>
              <a:rPr lang="en-US" sz="5139">
                <a:solidFill>
                  <a:srgbClr val="000000"/>
                </a:solidFill>
                <a:latin typeface="HK Grotesk Bold"/>
              </a:rPr>
              <a:t>The T-20 World Cup 2022 dataset provides a goldmine of cricket data.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867901"/>
            <a:ext cx="2230271" cy="706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  <a:spcBef>
                <a:spcPct val="0"/>
              </a:spcBef>
            </a:pPr>
            <a:r>
              <a:rPr lang="en-US" sz="4704">
                <a:solidFill>
                  <a:srgbClr val="000000"/>
                </a:solidFill>
                <a:latin typeface="HK Grotesk Bold"/>
              </a:rPr>
              <a:t>Mission: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573960"/>
            <a:ext cx="6624052" cy="268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2339" indent="-386170" lvl="1">
              <a:lnSpc>
                <a:spcPts val="4221"/>
              </a:lnSpc>
              <a:buAutoNum type="arabicPeriod" startAt="1"/>
            </a:pPr>
            <a:r>
              <a:rPr lang="en-US" sz="3577">
                <a:solidFill>
                  <a:srgbClr val="000000"/>
                </a:solidFill>
                <a:latin typeface="HK Grotesk Italics"/>
              </a:rPr>
              <a:t>Data Exploration</a:t>
            </a:r>
          </a:p>
          <a:p>
            <a:pPr marL="772339" indent="-386170" lvl="1">
              <a:lnSpc>
                <a:spcPts val="4221"/>
              </a:lnSpc>
              <a:buAutoNum type="arabicPeriod" startAt="1"/>
            </a:pPr>
            <a:r>
              <a:rPr lang="en-US" sz="3577">
                <a:solidFill>
                  <a:srgbClr val="000000"/>
                </a:solidFill>
                <a:latin typeface="HK Grotesk Italics"/>
              </a:rPr>
              <a:t>In-Depth Analysis</a:t>
            </a:r>
          </a:p>
          <a:p>
            <a:pPr marL="772339" indent="-386170" lvl="1">
              <a:lnSpc>
                <a:spcPts val="4221"/>
              </a:lnSpc>
              <a:buAutoNum type="arabicPeriod" startAt="1"/>
            </a:pPr>
            <a:r>
              <a:rPr lang="en-US" sz="3577">
                <a:solidFill>
                  <a:srgbClr val="000000"/>
                </a:solidFill>
                <a:latin typeface="HK Grotesk Italics"/>
              </a:rPr>
              <a:t>Event Inference</a:t>
            </a:r>
          </a:p>
          <a:p>
            <a:pPr marL="772339" indent="-386170" lvl="1">
              <a:lnSpc>
                <a:spcPts val="4221"/>
              </a:lnSpc>
              <a:buAutoNum type="arabicPeriod" startAt="1"/>
            </a:pPr>
            <a:r>
              <a:rPr lang="en-US" sz="3577">
                <a:solidFill>
                  <a:srgbClr val="000000"/>
                </a:solidFill>
                <a:latin typeface="HK Grotesk Italics"/>
              </a:rPr>
              <a:t>Performance Evaluation</a:t>
            </a:r>
          </a:p>
          <a:p>
            <a:pPr marL="772339" indent="-386170" lvl="1">
              <a:lnSpc>
                <a:spcPts val="4221"/>
              </a:lnSpc>
              <a:buAutoNum type="arabicPeriod" startAt="1"/>
            </a:pPr>
            <a:r>
              <a:rPr lang="en-US" sz="3577">
                <a:solidFill>
                  <a:srgbClr val="000000"/>
                </a:solidFill>
                <a:latin typeface="HK Grotesk Italics"/>
              </a:rPr>
              <a:t>Statistical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82720" y="79644"/>
            <a:ext cx="1483795" cy="103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FFFFFF">
                    <a:alpha val="60000"/>
                  </a:srgbClr>
                </a:solidFill>
                <a:latin typeface="HK Grotesk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737717" y="7024205"/>
            <a:ext cx="2605188" cy="2468415"/>
          </a:xfrm>
          <a:custGeom>
            <a:avLst/>
            <a:gdLst/>
            <a:ahLst/>
            <a:cxnLst/>
            <a:rect r="r" b="b" t="t" l="l"/>
            <a:pathLst>
              <a:path h="2468415" w="2605188">
                <a:moveTo>
                  <a:pt x="0" y="0"/>
                </a:moveTo>
                <a:lnTo>
                  <a:pt x="2605187" y="0"/>
                </a:lnTo>
                <a:lnTo>
                  <a:pt x="2605187" y="2468415"/>
                </a:lnTo>
                <a:lnTo>
                  <a:pt x="0" y="246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3644" y="-550315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13119">
            <a:off x="3291026" y="3087831"/>
            <a:ext cx="5693252" cy="5444172"/>
          </a:xfrm>
          <a:custGeom>
            <a:avLst/>
            <a:gdLst/>
            <a:ahLst/>
            <a:cxnLst/>
            <a:rect r="r" b="b" t="t" l="l"/>
            <a:pathLst>
              <a:path h="5444172" w="5693252">
                <a:moveTo>
                  <a:pt x="0" y="0"/>
                </a:moveTo>
                <a:lnTo>
                  <a:pt x="5693252" y="0"/>
                </a:lnTo>
                <a:lnTo>
                  <a:pt x="5693252" y="5444173"/>
                </a:lnTo>
                <a:lnTo>
                  <a:pt x="0" y="5444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52583" y="594150"/>
            <a:ext cx="7029485" cy="237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Data Exploration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85030" y="1028700"/>
            <a:ext cx="1483795" cy="103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FFFFFF">
                    <a:alpha val="60000"/>
                  </a:srgbClr>
                </a:solidFill>
                <a:latin typeface="HK Grotesk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78891" y="4033894"/>
            <a:ext cx="7289934" cy="413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6723" indent="-388362" lvl="1">
              <a:lnSpc>
                <a:spcPts val="5036"/>
              </a:lnSpc>
              <a:buFont typeface="Arial"/>
              <a:buChar char="•"/>
            </a:pPr>
            <a:r>
              <a:rPr lang="en-US" sz="3597">
                <a:solidFill>
                  <a:srgbClr val="FFFFFF"/>
                </a:solidFill>
                <a:latin typeface="Helvetica World Italics"/>
              </a:rPr>
              <a:t>Delve into the dataset to uncover trends, patterns, and insights.</a:t>
            </a:r>
          </a:p>
          <a:p>
            <a:pPr marL="776723" indent="-388362" lvl="1">
              <a:lnSpc>
                <a:spcPts val="5036"/>
              </a:lnSpc>
              <a:buFont typeface="Arial"/>
              <a:buChar char="•"/>
            </a:pPr>
            <a:r>
              <a:rPr lang="en-US" sz="3597">
                <a:solidFill>
                  <a:srgbClr val="FFFFFF"/>
                </a:solidFill>
                <a:latin typeface="Helvetica World Italics"/>
              </a:rPr>
              <a:t>Analyze the performance of teams, players, and key events within the matches.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7600" y="1964763"/>
            <a:ext cx="77269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In-Depth Analysis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57600" y="4408747"/>
            <a:ext cx="6130666" cy="3108237"/>
            <a:chOff x="0" y="0"/>
            <a:chExt cx="8174222" cy="414431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8174222" cy="2792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82"/>
                </a:lnSpc>
              </a:pPr>
              <a:r>
                <a:rPr lang="en-US" sz="4294">
                  <a:solidFill>
                    <a:srgbClr val="731F7D"/>
                  </a:solidFill>
                  <a:latin typeface="Halant"/>
                </a:rPr>
                <a:t>Examine player statistics: runs, wickets, over-by-over progress.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50519"/>
              <a:ext cx="8174222" cy="993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Dive into the detailed player statistics including runs, wickets, and over-by-over progress.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87864" y="4408747"/>
            <a:ext cx="6771436" cy="2790264"/>
            <a:chOff x="0" y="0"/>
            <a:chExt cx="9028581" cy="372035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9028581" cy="1853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82"/>
                </a:lnSpc>
                <a:spcBef>
                  <a:spcPct val="0"/>
                </a:spcBef>
              </a:pPr>
              <a:r>
                <a:rPr lang="en-US" sz="4294">
                  <a:solidFill>
                    <a:srgbClr val="731F7D"/>
                  </a:solidFill>
                  <a:latin typeface="Halant"/>
                </a:rPr>
                <a:t>Understand the dynamics of the game.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211228"/>
              <a:ext cx="9028581" cy="1509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8"/>
                </a:lnSpc>
                <a:spcBef>
                  <a:spcPct val="0"/>
                </a:spcBef>
              </a:pPr>
              <a:r>
                <a:rPr lang="en-US" sz="2213" spc="-22">
                  <a:solidFill>
                    <a:srgbClr val="000000"/>
                  </a:solidFill>
                  <a:latin typeface="Assistant"/>
                </a:rPr>
                <a:t>Gain insights into the performance of individual players and teams, and explore how their performances evolve throughout the matches.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566" y="7171898"/>
            <a:ext cx="2729129" cy="2585849"/>
          </a:xfrm>
          <a:custGeom>
            <a:avLst/>
            <a:gdLst/>
            <a:ahLst/>
            <a:cxnLst/>
            <a:rect r="r" b="b" t="t" l="l"/>
            <a:pathLst>
              <a:path h="2585849" w="272912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85645">
            <a:off x="-1867548" y="60686"/>
            <a:ext cx="9901401" cy="8812247"/>
          </a:xfrm>
          <a:custGeom>
            <a:avLst/>
            <a:gdLst/>
            <a:ahLst/>
            <a:cxnLst/>
            <a:rect r="r" b="b" t="t" l="l"/>
            <a:pathLst>
              <a:path h="8812247" w="9901401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13878" y="3619506"/>
            <a:ext cx="530761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Event Inference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7083089" y="303005"/>
            <a:ext cx="1517793" cy="1451390"/>
          </a:xfrm>
          <a:custGeom>
            <a:avLst/>
            <a:gdLst/>
            <a:ahLst/>
            <a:cxnLst/>
            <a:rect r="r" b="b" t="t" l="l"/>
            <a:pathLst>
              <a:path h="1451390" w="1517793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999847" y="3234565"/>
            <a:ext cx="5786399" cy="377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1766" indent="-330883" lvl="1">
              <a:lnSpc>
                <a:spcPts val="4291"/>
              </a:lnSpc>
              <a:buFont typeface="Arial"/>
              <a:buChar char="•"/>
            </a:pPr>
            <a:r>
              <a:rPr lang="en-US" sz="3065" spc="-30">
                <a:solidFill>
                  <a:srgbClr val="FFFFFF"/>
                </a:solidFill>
                <a:latin typeface="Carollo Playscript"/>
              </a:rPr>
              <a:t>Identify and analyze critical match events: boundaries, wickets, strategic moments.</a:t>
            </a:r>
          </a:p>
          <a:p>
            <a:pPr marL="661766" indent="-330883" lvl="1">
              <a:lnSpc>
                <a:spcPts val="4291"/>
              </a:lnSpc>
              <a:buFont typeface="Arial"/>
              <a:buChar char="•"/>
            </a:pPr>
            <a:r>
              <a:rPr lang="en-US" sz="3065" spc="-30">
                <a:solidFill>
                  <a:srgbClr val="FFFFFF"/>
                </a:solidFill>
                <a:latin typeface="Carollo Playscript"/>
              </a:rPr>
              <a:t>Uncover factors contributing to team success or downfall.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-2022061" y="8242530"/>
            <a:ext cx="4315504" cy="4088940"/>
          </a:xfrm>
          <a:custGeom>
            <a:avLst/>
            <a:gdLst/>
            <a:ahLst/>
            <a:cxnLst/>
            <a:rect r="r" b="b" t="t" l="l"/>
            <a:pathLst>
              <a:path h="4088940" w="4315504">
                <a:moveTo>
                  <a:pt x="0" y="0"/>
                </a:moveTo>
                <a:lnTo>
                  <a:pt x="4315504" y="0"/>
                </a:lnTo>
                <a:lnTo>
                  <a:pt x="4315504" y="4088940"/>
                </a:lnTo>
                <a:lnTo>
                  <a:pt x="0" y="408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9718" y="2333279"/>
            <a:ext cx="1290856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Performance Evaluation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75075" y="4570315"/>
            <a:ext cx="6248400" cy="2314571"/>
            <a:chOff x="0" y="0"/>
            <a:chExt cx="8331200" cy="308609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8331200" cy="176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"/>
                </a:rPr>
                <a:t>Evaluate individual and team performances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27761"/>
              <a:ext cx="8331200" cy="958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"/>
                </a:rPr>
                <a:t>Analyze the performance of players and teams throughout the T-20 World Cup 2022 matches.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234568" y="4570315"/>
            <a:ext cx="3818865" cy="2686724"/>
            <a:chOff x="0" y="0"/>
            <a:chExt cx="5091820" cy="358229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5091820" cy="176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"/>
                </a:rPr>
                <a:t>Identify standout players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27761"/>
              <a:ext cx="5091820" cy="1454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"/>
                </a:rPr>
                <a:t>Discover the top performers, consistent run-scorers, and top wicket-takers.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68200" y="4570315"/>
            <a:ext cx="3818865" cy="2686724"/>
            <a:chOff x="0" y="0"/>
            <a:chExt cx="5091820" cy="358229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5091820" cy="176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"/>
                </a:rPr>
                <a:t>Understand what sets them apart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127761"/>
              <a:ext cx="5091820" cy="1454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83"/>
                </a:lnSpc>
                <a:spcBef>
                  <a:spcPct val="0"/>
                </a:spcBef>
              </a:pPr>
              <a:r>
                <a:rPr lang="en-US" sz="2131" spc="-21">
                  <a:solidFill>
                    <a:srgbClr val="000000"/>
                  </a:solidFill>
                  <a:latin typeface="Assistant"/>
                </a:rPr>
                <a:t>Uncover the factors that distinguish standout players and teams from the rest.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313119">
            <a:off x="15158388" y="-1579634"/>
            <a:ext cx="5214256" cy="4986132"/>
          </a:xfrm>
          <a:custGeom>
            <a:avLst/>
            <a:gdLst/>
            <a:ahLst/>
            <a:cxnLst/>
            <a:rect r="r" b="b" t="t" l="l"/>
            <a:pathLst>
              <a:path h="4986132" w="5214256">
                <a:moveTo>
                  <a:pt x="0" y="0"/>
                </a:moveTo>
                <a:lnTo>
                  <a:pt x="5214256" y="0"/>
                </a:lnTo>
                <a:lnTo>
                  <a:pt x="5214256" y="4986132"/>
                </a:lnTo>
                <a:lnTo>
                  <a:pt x="0" y="498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336502"/>
            <a:ext cx="9524156" cy="4584334"/>
            <a:chOff x="0" y="0"/>
            <a:chExt cx="12698874" cy="61124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12698874" cy="1697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063"/>
                </a:lnSpc>
              </a:pPr>
              <a:r>
                <a:rPr lang="en-US" sz="8527">
                  <a:solidFill>
                    <a:srgbClr val="FFFFFF"/>
                  </a:solidFill>
                  <a:latin typeface="HK Grotesk Bold"/>
                </a:rPr>
                <a:t>Statistical Insights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46859"/>
              <a:ext cx="8035949" cy="3565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69663" indent="-234832" lvl="1">
                <a:lnSpc>
                  <a:spcPts val="3045"/>
                </a:lnSpc>
                <a:buFont typeface="Arial"/>
                <a:buChar char="•"/>
              </a:pPr>
              <a:r>
                <a:rPr lang="en-US" sz="2175" spc="-21">
                  <a:solidFill>
                    <a:srgbClr val="FFFFFF"/>
                  </a:solidFill>
                  <a:latin typeface="Assistant Bold"/>
                </a:rPr>
                <a:t>Utilize statistical techniques to gain insights into:</a:t>
              </a:r>
            </a:p>
            <a:p>
              <a:pPr marL="469663" indent="-234832" lvl="1">
                <a:lnSpc>
                  <a:spcPts val="3045"/>
                </a:lnSpc>
                <a:buFont typeface="Arial"/>
                <a:buChar char="•"/>
              </a:pPr>
              <a:r>
                <a:rPr lang="en-US" sz="2175" spc="-21">
                  <a:solidFill>
                    <a:srgbClr val="FFFFFF"/>
                  </a:solidFill>
                  <a:latin typeface="Assistant Bold"/>
                </a:rPr>
                <a:t>     Team strategies</a:t>
              </a:r>
            </a:p>
            <a:p>
              <a:pPr marL="469663" indent="-234832" lvl="1">
                <a:lnSpc>
                  <a:spcPts val="3045"/>
                </a:lnSpc>
                <a:buFont typeface="Arial"/>
                <a:buChar char="•"/>
              </a:pPr>
              <a:r>
                <a:rPr lang="en-US" sz="2175" spc="-21">
                  <a:solidFill>
                    <a:srgbClr val="FFFFFF"/>
                  </a:solidFill>
                  <a:latin typeface="Assistant Bold"/>
                </a:rPr>
                <a:t>     Batting and bowling performances</a:t>
              </a:r>
            </a:p>
            <a:p>
              <a:pPr marL="469663" indent="-234832" lvl="1">
                <a:lnSpc>
                  <a:spcPts val="3045"/>
                </a:lnSpc>
                <a:buFont typeface="Arial"/>
                <a:buChar char="•"/>
              </a:pPr>
              <a:r>
                <a:rPr lang="en-US" sz="2175" spc="-21">
                  <a:solidFill>
                    <a:srgbClr val="FFFFFF"/>
                  </a:solidFill>
                  <a:latin typeface="Assistant Bold"/>
                </a:rPr>
                <a:t>     Match outcomes</a:t>
              </a:r>
            </a:p>
            <a:p>
              <a:pPr marL="469663" indent="-234832" lvl="1">
                <a:lnSpc>
                  <a:spcPts val="3045"/>
                </a:lnSpc>
                <a:buFont typeface="Arial"/>
                <a:buChar char="•"/>
              </a:pPr>
              <a:r>
                <a:rPr lang="en-US" sz="2175" spc="-21">
                  <a:solidFill>
                    <a:srgbClr val="FFFFFF"/>
                  </a:solidFill>
                  <a:latin typeface="Assistant Bold"/>
                </a:rPr>
                <a:t>Create visualizations that convey the story of the tournament.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188922" cy="10287000"/>
          </a:xfrm>
          <a:custGeom>
            <a:avLst/>
            <a:gdLst/>
            <a:ahLst/>
            <a:cxnLst/>
            <a:rect r="r" b="b" t="t" l="l"/>
            <a:pathLst>
              <a:path h="10287000" w="8188922">
                <a:moveTo>
                  <a:pt x="0" y="0"/>
                </a:moveTo>
                <a:lnTo>
                  <a:pt x="8188922" y="0"/>
                </a:lnTo>
                <a:lnTo>
                  <a:pt x="8188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747" t="0" r="-3374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1038225"/>
            <a:ext cx="8115300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Dataset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5019675"/>
            <a:ext cx="8592839" cy="2246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4960" indent="-337480" lvl="1">
              <a:lnSpc>
                <a:spcPts val="4376"/>
              </a:lnSpc>
              <a:buFont typeface="Arial"/>
              <a:buChar char="•"/>
            </a:pPr>
            <a:r>
              <a:rPr lang="en-US" sz="3126" spc="-31">
                <a:solidFill>
                  <a:srgbClr val="000000"/>
                </a:solidFill>
                <a:latin typeface="Arial"/>
              </a:rPr>
              <a:t>Match details</a:t>
            </a:r>
          </a:p>
          <a:p>
            <a:pPr marL="674960" indent="-337480" lvl="1">
              <a:lnSpc>
                <a:spcPts val="4376"/>
              </a:lnSpc>
              <a:buFont typeface="Arial"/>
              <a:buChar char="•"/>
            </a:pPr>
            <a:r>
              <a:rPr lang="en-US" sz="3126" spc="-31">
                <a:solidFill>
                  <a:srgbClr val="000000"/>
                </a:solidFill>
                <a:latin typeface="Arial"/>
              </a:rPr>
              <a:t>Player statistics</a:t>
            </a:r>
          </a:p>
          <a:p>
            <a:pPr marL="674960" indent="-337480" lvl="1">
              <a:lnSpc>
                <a:spcPts val="4376"/>
              </a:lnSpc>
              <a:buFont typeface="Arial"/>
              <a:buChar char="•"/>
            </a:pPr>
            <a:r>
              <a:rPr lang="en-US" sz="3126" spc="-31">
                <a:solidFill>
                  <a:srgbClr val="000000"/>
                </a:solidFill>
                <a:latin typeface="Arial"/>
              </a:rPr>
              <a:t>Match events</a:t>
            </a:r>
          </a:p>
          <a:p>
            <a:pPr marL="674960" indent="-337480" lvl="1">
              <a:lnSpc>
                <a:spcPts val="4376"/>
              </a:lnSpc>
              <a:buFont typeface="Arial"/>
              <a:buChar char="•"/>
            </a:pPr>
            <a:r>
              <a:rPr lang="en-US" sz="3126" spc="-31">
                <a:solidFill>
                  <a:srgbClr val="000000"/>
                </a:solidFill>
                <a:latin typeface="Arial"/>
              </a:rPr>
              <a:t>Commentary text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66461" y="3414123"/>
            <a:ext cx="9070378" cy="172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-32">
                <a:solidFill>
                  <a:srgbClr val="000000"/>
                </a:solidFill>
                <a:latin typeface="Bitter Bold"/>
              </a:rPr>
              <a:t>Detailed information on T-20 World Cup 2022 matches: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DAGEGMgXWUU</dc:identifier>
  <dcterms:modified xsi:type="dcterms:W3CDTF">2011-08-01T06:04:30Z</dcterms:modified>
  <cp:revision>1</cp:revision>
  <dc:title>Purple and Black Simple Technology Keynote Presentation</dc:title>
</cp:coreProperties>
</file>